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327" r:id="rId3"/>
    <p:sldId id="257" r:id="rId4"/>
    <p:sldId id="261" r:id="rId5"/>
    <p:sldId id="330" r:id="rId6"/>
    <p:sldId id="328" r:id="rId7"/>
    <p:sldId id="329" r:id="rId8"/>
    <p:sldId id="259" r:id="rId9"/>
    <p:sldId id="260" r:id="rId10"/>
    <p:sldId id="258" r:id="rId11"/>
    <p:sldId id="324" r:id="rId12"/>
    <p:sldId id="32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99" autoAdjust="0"/>
    <p:restoredTop sz="94660"/>
  </p:normalViewPr>
  <p:slideViewPr>
    <p:cSldViewPr snapToGrid="0">
      <p:cViewPr>
        <p:scale>
          <a:sx n="81" d="100"/>
          <a:sy n="81" d="100"/>
        </p:scale>
        <p:origin x="389"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1/4/2022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1/4/2022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1/4/2022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hyperlink" Target="https://stackoverflow.com/" TargetMode="External"/><Relationship Id="rId10" Type="http://schemas.openxmlformats.org/officeDocument/2006/relationships/image" Target="../media/image11.png"/><Relationship Id="rId4" Type="http://schemas.openxmlformats.org/officeDocument/2006/relationships/hyperlink" Target="https://www.amazon.in/" TargetMode="External"/><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mazon.in/" TargetMode="Externa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headerfix01012021.web.app/" TargetMode="External"/><Relationship Id="rId7" Type="http://schemas.openxmlformats.org/officeDocument/2006/relationships/image" Target="../media/image4.png"/><Relationship Id="rId2" Type="http://schemas.openxmlformats.org/officeDocument/2006/relationships/hyperlink" Target="https://project-2337871910416723419.web.app/" TargetMode="Externa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hyperlink" Target="https://clone-de.web.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FD015-B23A-430F-960D-5C534D12946F}"/>
              </a:ext>
            </a:extLst>
          </p:cNvPr>
          <p:cNvSpPr>
            <a:spLocks noGrp="1"/>
          </p:cNvSpPr>
          <p:nvPr>
            <p:ph type="ctrTitle"/>
          </p:nvPr>
        </p:nvSpPr>
        <p:spPr/>
        <p:txBody>
          <a:bodyPr>
            <a:normAutofit/>
          </a:bodyPr>
          <a:lstStyle/>
          <a:p>
            <a:r>
              <a:rPr lang="en-IN" sz="4800" dirty="0"/>
              <a:t>Amazon CLONE</a:t>
            </a:r>
          </a:p>
        </p:txBody>
      </p:sp>
      <p:sp>
        <p:nvSpPr>
          <p:cNvPr id="3" name="Subtitle 2">
            <a:extLst>
              <a:ext uri="{FF2B5EF4-FFF2-40B4-BE49-F238E27FC236}">
                <a16:creationId xmlns:a16="http://schemas.microsoft.com/office/drawing/2014/main" id="{5157D24A-0CBB-48E1-BFA5-E6EF127EF397}"/>
              </a:ext>
            </a:extLst>
          </p:cNvPr>
          <p:cNvSpPr>
            <a:spLocks noGrp="1"/>
          </p:cNvSpPr>
          <p:nvPr>
            <p:ph type="subTitle" idx="1"/>
          </p:nvPr>
        </p:nvSpPr>
        <p:spPr>
          <a:xfrm>
            <a:off x="5387788" y="4352543"/>
            <a:ext cx="4109018" cy="1912789"/>
          </a:xfrm>
        </p:spPr>
        <p:txBody>
          <a:bodyPr>
            <a:noAutofit/>
          </a:bodyPr>
          <a:lstStyle/>
          <a:p>
            <a:pPr algn="just"/>
            <a:r>
              <a:rPr lang="en-IN" dirty="0"/>
              <a:t>52. Amitesh Patil</a:t>
            </a:r>
          </a:p>
          <a:p>
            <a:pPr algn="just"/>
            <a:r>
              <a:rPr lang="en-IN" dirty="0"/>
              <a:t>54. Kshitij Patil</a:t>
            </a:r>
          </a:p>
          <a:p>
            <a:pPr algn="just"/>
            <a:r>
              <a:rPr lang="en-IN" dirty="0"/>
              <a:t>56. Pranit Patil</a:t>
            </a:r>
          </a:p>
          <a:p>
            <a:pPr algn="just"/>
            <a:r>
              <a:rPr lang="en-IN" dirty="0"/>
              <a:t>77. Vivek Pundkar</a:t>
            </a:r>
          </a:p>
        </p:txBody>
      </p:sp>
    </p:spTree>
    <p:extLst>
      <p:ext uri="{BB962C8B-B14F-4D97-AF65-F5344CB8AC3E}">
        <p14:creationId xmlns:p14="http://schemas.microsoft.com/office/powerpoint/2010/main" val="3520888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952B-1B4C-4E51-9B3D-FCD99B125E4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E720352D-F8F4-4824-961D-8820DC60D3FF}"/>
              </a:ext>
            </a:extLst>
          </p:cNvPr>
          <p:cNvSpPr>
            <a:spLocks noGrp="1"/>
          </p:cNvSpPr>
          <p:nvPr>
            <p:ph sz="half" idx="1"/>
          </p:nvPr>
        </p:nvSpPr>
        <p:spPr>
          <a:xfrm>
            <a:off x="2231136" y="2570311"/>
            <a:ext cx="7729728" cy="3101982"/>
          </a:xfrm>
        </p:spPr>
        <p:txBody>
          <a:bodyPr>
            <a:normAutofit/>
          </a:bodyPr>
          <a:lstStyle/>
          <a:p>
            <a:r>
              <a:rPr lang="en-US" dirty="0"/>
              <a:t>All the functionalities are working properly.</a:t>
            </a:r>
          </a:p>
          <a:p>
            <a:r>
              <a:rPr lang="en-US" dirty="0"/>
              <a:t>Deployed an Amazon Clone react JS app on firebase. </a:t>
            </a:r>
          </a:p>
          <a:p>
            <a:r>
              <a:rPr lang="en-US" dirty="0"/>
              <a:t>We learned about different components of React and also learned about different CSS syntax. </a:t>
            </a:r>
          </a:p>
          <a:p>
            <a:r>
              <a:rPr lang="en-US" dirty="0"/>
              <a:t>This project helped us in developing our skills in domain of web development. We got to know about various features of firebase. </a:t>
            </a:r>
            <a:endParaRPr lang="en-IN" dirty="0"/>
          </a:p>
          <a:p>
            <a:endParaRPr lang="en-US" dirty="0"/>
          </a:p>
        </p:txBody>
      </p:sp>
    </p:spTree>
    <p:extLst>
      <p:ext uri="{BB962C8B-B14F-4D97-AF65-F5344CB8AC3E}">
        <p14:creationId xmlns:p14="http://schemas.microsoft.com/office/powerpoint/2010/main" val="2411421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C3887CC7-8BD2-40E1-A71B-87B4788DF9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3252"/>
            <a:ext cx="12192000" cy="6858000"/>
          </a:xfrm>
          <a:prstGeom prst="rect">
            <a:avLst/>
          </a:prstGeom>
        </p:spPr>
      </p:pic>
      <p:sp>
        <p:nvSpPr>
          <p:cNvPr id="3" name="TextBox 2">
            <a:extLst>
              <a:ext uri="{FF2B5EF4-FFF2-40B4-BE49-F238E27FC236}">
                <a16:creationId xmlns:a16="http://schemas.microsoft.com/office/drawing/2014/main" id="{6C26E9C6-B82C-4925-A935-AE95142EF6D9}"/>
              </a:ext>
            </a:extLst>
          </p:cNvPr>
          <p:cNvSpPr txBox="1"/>
          <p:nvPr/>
        </p:nvSpPr>
        <p:spPr>
          <a:xfrm>
            <a:off x="2368731" y="104503"/>
            <a:ext cx="4380412" cy="923330"/>
          </a:xfrm>
          <a:prstGeom prst="rect">
            <a:avLst/>
          </a:prstGeom>
          <a:noFill/>
        </p:spPr>
        <p:txBody>
          <a:bodyPr wrap="square" rtlCol="0">
            <a:spAutoFit/>
          </a:bodyPr>
          <a:lstStyle/>
          <a:p>
            <a:pPr defTabSz="914377"/>
            <a:r>
              <a:rPr lang="en-US" sz="5400" b="1" dirty="0">
                <a:solidFill>
                  <a:schemeClr val="tx1">
                    <a:lumMod val="95000"/>
                    <a:lumOff val="5000"/>
                  </a:schemeClr>
                </a:solidFill>
                <a:latin typeface="Manrope" panose="00000506000000000000" pitchFamily="50" charset="0"/>
                <a:cs typeface="Arial"/>
                <a:sym typeface="Arial"/>
              </a:rPr>
              <a:t>References</a:t>
            </a:r>
          </a:p>
        </p:txBody>
      </p:sp>
      <p:cxnSp>
        <p:nvCxnSpPr>
          <p:cNvPr id="5" name="Straight Connector 4">
            <a:extLst>
              <a:ext uri="{FF2B5EF4-FFF2-40B4-BE49-F238E27FC236}">
                <a16:creationId xmlns:a16="http://schemas.microsoft.com/office/drawing/2014/main" id="{008476DC-997C-43BC-A5D5-125CB38069A3}"/>
              </a:ext>
            </a:extLst>
          </p:cNvPr>
          <p:cNvCxnSpPr>
            <a:cxnSpLocks/>
          </p:cNvCxnSpPr>
          <p:nvPr/>
        </p:nvCxnSpPr>
        <p:spPr>
          <a:xfrm flipV="1">
            <a:off x="2499362" y="878442"/>
            <a:ext cx="3132812"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7E0C35F-517F-4405-AA71-3DB2C08AFB02}"/>
              </a:ext>
            </a:extLst>
          </p:cNvPr>
          <p:cNvSpPr txBox="1"/>
          <p:nvPr/>
        </p:nvSpPr>
        <p:spPr>
          <a:xfrm>
            <a:off x="240305" y="1819333"/>
            <a:ext cx="4518109" cy="3477875"/>
          </a:xfrm>
          <a:prstGeom prst="rect">
            <a:avLst/>
          </a:prstGeom>
          <a:noFill/>
        </p:spPr>
        <p:txBody>
          <a:bodyPr wrap="square" rtlCol="0">
            <a:spAutoFit/>
          </a:bodyPr>
          <a:lstStyle/>
          <a:p>
            <a:pPr marL="285750" indent="-285750" defTabSz="914377">
              <a:buFont typeface="Arial" panose="020B0604020202020204" pitchFamily="34" charset="0"/>
              <a:buChar char="•"/>
            </a:pPr>
            <a:r>
              <a:rPr lang="en-US" sz="2000" dirty="0">
                <a:solidFill>
                  <a:prstClr val="white"/>
                </a:solidFill>
                <a:latin typeface="Roboto Condensed" panose="02000000000000000000" pitchFamily="2" charset="0"/>
                <a:ea typeface="Roboto Condensed" panose="02000000000000000000" pitchFamily="2" charset="0"/>
                <a:cs typeface="Arial"/>
                <a:sym typeface="Arial"/>
              </a:rPr>
              <a:t>To Import packages: </a:t>
            </a:r>
            <a:r>
              <a:rPr lang="en-US" sz="2000" dirty="0" err="1">
                <a:solidFill>
                  <a:prstClr val="white"/>
                </a:solidFill>
                <a:latin typeface="Roboto Condensed" panose="02000000000000000000" pitchFamily="2" charset="0"/>
                <a:ea typeface="Roboto Condensed" panose="02000000000000000000" pitchFamily="2" charset="0"/>
                <a:cs typeface="Arial"/>
                <a:sym typeface="Arial"/>
              </a:rPr>
              <a:t>npmjs</a:t>
            </a:r>
            <a:endParaRPr lang="en-US" sz="2000" dirty="0">
              <a:solidFill>
                <a:prstClr val="white"/>
              </a:solidFill>
              <a:latin typeface="Roboto Condensed" panose="02000000000000000000" pitchFamily="2" charset="0"/>
              <a:ea typeface="Roboto Condensed" panose="02000000000000000000" pitchFamily="2" charset="0"/>
              <a:cs typeface="Arial"/>
              <a:sym typeface="Arial"/>
            </a:endParaRPr>
          </a:p>
          <a:p>
            <a:pPr marL="285750" indent="-285750" defTabSz="914377">
              <a:buFont typeface="Arial" panose="020B0604020202020204" pitchFamily="34" charset="0"/>
              <a:buChar char="•"/>
            </a:pPr>
            <a:endParaRPr lang="en-US" sz="2000" dirty="0">
              <a:solidFill>
                <a:prstClr val="white"/>
              </a:solidFill>
              <a:latin typeface="Roboto Condensed" panose="02000000000000000000" pitchFamily="2" charset="0"/>
              <a:ea typeface="Roboto Condensed" panose="02000000000000000000" pitchFamily="2" charset="0"/>
              <a:cs typeface="Arial"/>
              <a:sym typeface="Arial"/>
            </a:endParaRPr>
          </a:p>
          <a:p>
            <a:pPr marL="285750" indent="-285750" defTabSz="914377">
              <a:buFont typeface="Arial" panose="020B0604020202020204" pitchFamily="34" charset="0"/>
              <a:buChar char="•"/>
            </a:pPr>
            <a:r>
              <a:rPr lang="en-US" sz="2000" dirty="0">
                <a:solidFill>
                  <a:prstClr val="white"/>
                </a:solidFill>
                <a:latin typeface="Roboto Condensed" panose="02000000000000000000" pitchFamily="2" charset="0"/>
                <a:ea typeface="Roboto Condensed" panose="02000000000000000000" pitchFamily="2" charset="0"/>
                <a:cs typeface="Arial"/>
                <a:sym typeface="Arial"/>
              </a:rPr>
              <a:t>To User Interface: material ui</a:t>
            </a:r>
          </a:p>
          <a:p>
            <a:pPr marL="285750" indent="-285750" defTabSz="914377">
              <a:buFont typeface="Arial" panose="020B0604020202020204" pitchFamily="34" charset="0"/>
              <a:buChar char="•"/>
            </a:pPr>
            <a:endParaRPr lang="en-US" sz="2000" dirty="0">
              <a:solidFill>
                <a:prstClr val="white"/>
              </a:solidFill>
              <a:latin typeface="Roboto Condensed" panose="02000000000000000000" pitchFamily="2" charset="0"/>
              <a:ea typeface="Roboto Condensed" panose="02000000000000000000" pitchFamily="2" charset="0"/>
              <a:cs typeface="Arial"/>
              <a:sym typeface="Arial"/>
            </a:endParaRPr>
          </a:p>
          <a:p>
            <a:pPr marL="285750" indent="-285750" defTabSz="914377">
              <a:buFont typeface="Arial" panose="020B0604020202020204" pitchFamily="34" charset="0"/>
              <a:buChar char="•"/>
            </a:pPr>
            <a:r>
              <a:rPr lang="en-US" sz="2000" dirty="0">
                <a:solidFill>
                  <a:prstClr val="white"/>
                </a:solidFill>
                <a:latin typeface="Roboto Condensed" panose="02000000000000000000" pitchFamily="2" charset="0"/>
                <a:ea typeface="Roboto Condensed" panose="02000000000000000000" pitchFamily="2" charset="0"/>
                <a:cs typeface="Arial"/>
                <a:sym typeface="Arial"/>
              </a:rPr>
              <a:t>Payment: stripe</a:t>
            </a:r>
          </a:p>
          <a:p>
            <a:pPr defTabSz="914377"/>
            <a:endParaRPr lang="en-US" sz="2000" dirty="0">
              <a:solidFill>
                <a:prstClr val="white"/>
              </a:solidFill>
              <a:latin typeface="Roboto Condensed" panose="02000000000000000000" pitchFamily="2" charset="0"/>
              <a:ea typeface="Roboto Condensed" panose="02000000000000000000" pitchFamily="2" charset="0"/>
              <a:cs typeface="Arial"/>
              <a:sym typeface="Arial"/>
            </a:endParaRPr>
          </a:p>
          <a:p>
            <a:pPr marL="285750" indent="-285750" defTabSz="914377">
              <a:buFont typeface="Arial" panose="020B0604020202020204" pitchFamily="34" charset="0"/>
              <a:buChar char="•"/>
            </a:pPr>
            <a:r>
              <a:rPr lang="en-US" sz="2000" dirty="0">
                <a:solidFill>
                  <a:prstClr val="white"/>
                </a:solidFill>
                <a:latin typeface="Roboto Condensed" panose="02000000000000000000" pitchFamily="2" charset="0"/>
                <a:ea typeface="Roboto Condensed" panose="02000000000000000000" pitchFamily="2" charset="0"/>
                <a:cs typeface="Arial"/>
                <a:sym typeface="Arial"/>
                <a:hlinkClick r:id="rId4"/>
              </a:rPr>
              <a:t>https://www.amazon.in/</a:t>
            </a:r>
            <a:endParaRPr lang="en-US" sz="2000" dirty="0">
              <a:solidFill>
                <a:prstClr val="white"/>
              </a:solidFill>
              <a:latin typeface="Roboto Condensed" panose="02000000000000000000" pitchFamily="2" charset="0"/>
              <a:ea typeface="Roboto Condensed" panose="02000000000000000000" pitchFamily="2" charset="0"/>
              <a:cs typeface="Arial"/>
              <a:sym typeface="Arial"/>
            </a:endParaRPr>
          </a:p>
          <a:p>
            <a:pPr marL="285750" indent="-285750" defTabSz="914377">
              <a:buFont typeface="Arial" panose="020B0604020202020204" pitchFamily="34" charset="0"/>
              <a:buChar char="•"/>
            </a:pPr>
            <a:endParaRPr lang="en-US" sz="2000" dirty="0">
              <a:solidFill>
                <a:prstClr val="white"/>
              </a:solidFill>
              <a:latin typeface="Roboto Condensed" panose="02000000000000000000" pitchFamily="2" charset="0"/>
              <a:ea typeface="Roboto Condensed" panose="02000000000000000000" pitchFamily="2" charset="0"/>
              <a:cs typeface="Arial"/>
              <a:sym typeface="Arial"/>
            </a:endParaRPr>
          </a:p>
          <a:p>
            <a:pPr marL="285750" indent="-285750" defTabSz="914377">
              <a:buFont typeface="Arial" panose="020B0604020202020204" pitchFamily="34" charset="0"/>
              <a:buChar char="•"/>
            </a:pPr>
            <a:r>
              <a:rPr lang="en-US" sz="2000" dirty="0">
                <a:solidFill>
                  <a:prstClr val="white"/>
                </a:solidFill>
                <a:latin typeface="Roboto Condensed" panose="02000000000000000000" pitchFamily="2" charset="0"/>
                <a:ea typeface="Roboto Condensed" panose="02000000000000000000" pitchFamily="2" charset="0"/>
                <a:cs typeface="Arial"/>
                <a:sym typeface="Arial"/>
                <a:hlinkClick r:id="rId5"/>
              </a:rPr>
              <a:t>https://stackoverflow.com/</a:t>
            </a:r>
            <a:endParaRPr lang="en-US" sz="2000" dirty="0">
              <a:solidFill>
                <a:prstClr val="white"/>
              </a:solidFill>
              <a:latin typeface="Roboto Condensed" panose="02000000000000000000" pitchFamily="2" charset="0"/>
              <a:ea typeface="Roboto Condensed" panose="02000000000000000000" pitchFamily="2" charset="0"/>
              <a:cs typeface="Arial"/>
              <a:sym typeface="Arial"/>
            </a:endParaRPr>
          </a:p>
          <a:p>
            <a:pPr marL="285750" indent="-285750" defTabSz="914377">
              <a:buFont typeface="Arial" panose="020B0604020202020204" pitchFamily="34" charset="0"/>
              <a:buChar char="•"/>
            </a:pPr>
            <a:endParaRPr lang="en-US" sz="2000" dirty="0">
              <a:solidFill>
                <a:prstClr val="white"/>
              </a:solidFill>
              <a:latin typeface="Roboto Condensed" panose="02000000000000000000" pitchFamily="2" charset="0"/>
              <a:ea typeface="Roboto Condensed" panose="02000000000000000000" pitchFamily="2" charset="0"/>
              <a:cs typeface="Arial"/>
              <a:sym typeface="Arial"/>
            </a:endParaRPr>
          </a:p>
          <a:p>
            <a:pPr marL="285750" indent="-285750" defTabSz="914377">
              <a:buFont typeface="Arial" panose="020B0604020202020204" pitchFamily="34" charset="0"/>
              <a:buChar char="•"/>
            </a:pPr>
            <a:endParaRPr lang="en-US" sz="2000" dirty="0">
              <a:solidFill>
                <a:prstClr val="white"/>
              </a:solidFill>
              <a:latin typeface="Roboto Condensed" panose="02000000000000000000" pitchFamily="2" charset="0"/>
              <a:ea typeface="Roboto Condensed" panose="02000000000000000000" pitchFamily="2" charset="0"/>
              <a:cs typeface="Arial"/>
              <a:sym typeface="Arial"/>
            </a:endParaRPr>
          </a:p>
        </p:txBody>
      </p:sp>
      <p:pic>
        <p:nvPicPr>
          <p:cNvPr id="17" name="Graphic 16">
            <a:extLst>
              <a:ext uri="{FF2B5EF4-FFF2-40B4-BE49-F238E27FC236}">
                <a16:creationId xmlns:a16="http://schemas.microsoft.com/office/drawing/2014/main" id="{87340368-BDE5-4EB3-A20B-660489421A9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13982" y="575675"/>
            <a:ext cx="512027" cy="512027"/>
          </a:xfrm>
          <a:prstGeom prst="rect">
            <a:avLst/>
          </a:prstGeom>
        </p:spPr>
      </p:pic>
      <p:pic>
        <p:nvPicPr>
          <p:cNvPr id="19" name="Graphic 18">
            <a:extLst>
              <a:ext uri="{FF2B5EF4-FFF2-40B4-BE49-F238E27FC236}">
                <a16:creationId xmlns:a16="http://schemas.microsoft.com/office/drawing/2014/main" id="{0C202EC2-B2B7-44ED-B9D2-B618102D86D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4608" y="187783"/>
            <a:ext cx="721884" cy="721884"/>
          </a:xfrm>
          <a:prstGeom prst="rect">
            <a:avLst/>
          </a:prstGeom>
        </p:spPr>
      </p:pic>
      <p:pic>
        <p:nvPicPr>
          <p:cNvPr id="22" name="Graphic 21">
            <a:extLst>
              <a:ext uri="{FF2B5EF4-FFF2-40B4-BE49-F238E27FC236}">
                <a16:creationId xmlns:a16="http://schemas.microsoft.com/office/drawing/2014/main" id="{A11D217A-2C17-4596-A7BE-8D97B3D645A7}"/>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6641" y="50206"/>
            <a:ext cx="619432" cy="619432"/>
          </a:xfrm>
          <a:prstGeom prst="rect">
            <a:avLst/>
          </a:prstGeom>
        </p:spPr>
      </p:pic>
    </p:spTree>
    <p:extLst>
      <p:ext uri="{BB962C8B-B14F-4D97-AF65-F5344CB8AC3E}">
        <p14:creationId xmlns:p14="http://schemas.microsoft.com/office/powerpoint/2010/main" val="862666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EFFAB4-38E2-4A65-AFEB-704866A71F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
            <a:ext cx="12192000" cy="6857999"/>
          </a:xfrm>
          <a:prstGeom prst="rect">
            <a:avLst/>
          </a:prstGeom>
        </p:spPr>
      </p:pic>
      <p:pic>
        <p:nvPicPr>
          <p:cNvPr id="7" name="Graphic 6">
            <a:extLst>
              <a:ext uri="{FF2B5EF4-FFF2-40B4-BE49-F238E27FC236}">
                <a16:creationId xmlns:a16="http://schemas.microsoft.com/office/drawing/2014/main" id="{0A05F091-4828-42FE-8169-D783CC3345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9743" y="-497502"/>
            <a:ext cx="8119219" cy="8119219"/>
          </a:xfrm>
          <a:prstGeom prst="rect">
            <a:avLst/>
          </a:prstGeom>
        </p:spPr>
      </p:pic>
    </p:spTree>
    <p:extLst>
      <p:ext uri="{BB962C8B-B14F-4D97-AF65-F5344CB8AC3E}">
        <p14:creationId xmlns:p14="http://schemas.microsoft.com/office/powerpoint/2010/main" val="2767730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0DF7A-0C09-4B84-96B3-A15E7C06F862}"/>
              </a:ext>
            </a:extLst>
          </p:cNvPr>
          <p:cNvSpPr>
            <a:spLocks noGrp="1"/>
          </p:cNvSpPr>
          <p:nvPr>
            <p:ph type="title"/>
          </p:nvPr>
        </p:nvSpPr>
        <p:spPr>
          <a:xfrm>
            <a:off x="2231136" y="0"/>
            <a:ext cx="7729728" cy="1188720"/>
          </a:xfrm>
        </p:spPr>
        <p:txBody>
          <a:bodyPr/>
          <a:lstStyle/>
          <a:p>
            <a:r>
              <a:rPr lang="en-IN" dirty="0"/>
              <a:t>Introduction</a:t>
            </a:r>
          </a:p>
        </p:txBody>
      </p:sp>
      <p:sp>
        <p:nvSpPr>
          <p:cNvPr id="3" name="Content Placeholder 2">
            <a:extLst>
              <a:ext uri="{FF2B5EF4-FFF2-40B4-BE49-F238E27FC236}">
                <a16:creationId xmlns:a16="http://schemas.microsoft.com/office/drawing/2014/main" id="{2C7343D5-2697-467D-AF77-3635D1AD37AE}"/>
              </a:ext>
            </a:extLst>
          </p:cNvPr>
          <p:cNvSpPr>
            <a:spLocks noGrp="1"/>
          </p:cNvSpPr>
          <p:nvPr>
            <p:ph idx="1"/>
          </p:nvPr>
        </p:nvSpPr>
        <p:spPr>
          <a:xfrm>
            <a:off x="2231136" y="1801906"/>
            <a:ext cx="7729728" cy="3962400"/>
          </a:xfrm>
        </p:spPr>
        <p:txBody>
          <a:bodyPr/>
          <a:lstStyle/>
          <a:p>
            <a:pPr>
              <a:buFont typeface="Wingdings" panose="05000000000000000000" pitchFamily="2" charset="2"/>
              <a:buChar char="v"/>
            </a:pPr>
            <a:r>
              <a:rPr lang="en-IN" dirty="0"/>
              <a:t>It’s a great idea to start your own ecommerce platform. But it required a lot of manpower, enough time as well as capital to develop it from scratch.</a:t>
            </a:r>
          </a:p>
          <a:p>
            <a:pPr>
              <a:buFont typeface="Wingdings" panose="05000000000000000000" pitchFamily="2" charset="2"/>
              <a:buChar char="v"/>
            </a:pPr>
            <a:r>
              <a:rPr lang="en-US" dirty="0"/>
              <a:t>Amazon is a vast Internet-based enterprise that sells books, music, movies, housewares, electronics, toys, and many other goods.</a:t>
            </a:r>
          </a:p>
          <a:p>
            <a:pPr>
              <a:buFont typeface="Wingdings" panose="05000000000000000000" pitchFamily="2" charset="2"/>
              <a:buChar char="v"/>
            </a:pPr>
            <a:r>
              <a:rPr lang="en-US" dirty="0"/>
              <a:t>Amazon is the self-styled  “Greatest Store on Earth”. It’s been said that Amazon aim is to sell everything to everyone</a:t>
            </a:r>
          </a:p>
          <a:p>
            <a:pPr>
              <a:buFont typeface="Wingdings" panose="05000000000000000000" pitchFamily="2" charset="2"/>
              <a:buChar char="v"/>
            </a:pPr>
            <a:r>
              <a:rPr lang="en-US" dirty="0"/>
              <a:t>As buyers differ in their need, wants, their buying behaviour and attitude. Amazon take care of all these by providing over 80 million products, which are categorized into 35 departments.</a:t>
            </a:r>
            <a:endParaRPr lang="en-IN" dirty="0"/>
          </a:p>
          <a:p>
            <a:pPr>
              <a:buFont typeface="Wingdings" panose="05000000000000000000" pitchFamily="2" charset="2"/>
              <a:buChar char="v"/>
            </a:pPr>
            <a:r>
              <a:rPr lang="en-IN" dirty="0"/>
              <a:t>OVER; 6 million </a:t>
            </a:r>
            <a:r>
              <a:rPr lang="en-IN" dirty="0">
                <a:sym typeface="Wingdings" panose="05000000000000000000" pitchFamily="2" charset="2"/>
              </a:rPr>
              <a:t> Clothing department, 20 million  Sports &amp; outdoors, 4 million  office products, 20 million  Electronic, 25 million  books, </a:t>
            </a:r>
            <a:endParaRPr lang="en-IN" dirty="0"/>
          </a:p>
        </p:txBody>
      </p:sp>
    </p:spTree>
    <p:extLst>
      <p:ext uri="{BB962C8B-B14F-4D97-AF65-F5344CB8AC3E}">
        <p14:creationId xmlns:p14="http://schemas.microsoft.com/office/powerpoint/2010/main" val="358947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3B740-B653-432C-B73B-E8D56DD4C1C0}"/>
              </a:ext>
            </a:extLst>
          </p:cNvPr>
          <p:cNvSpPr>
            <a:spLocks noGrp="1"/>
          </p:cNvSpPr>
          <p:nvPr>
            <p:ph type="title"/>
          </p:nvPr>
        </p:nvSpPr>
        <p:spPr>
          <a:xfrm>
            <a:off x="2231136" y="0"/>
            <a:ext cx="7729728" cy="1188720"/>
          </a:xfrm>
        </p:spPr>
        <p:txBody>
          <a:bodyPr/>
          <a:lstStyle/>
          <a:p>
            <a:r>
              <a:rPr lang="en-IN" dirty="0"/>
              <a:t>PROBLEM STATEMENT</a:t>
            </a:r>
          </a:p>
        </p:txBody>
      </p:sp>
      <p:sp>
        <p:nvSpPr>
          <p:cNvPr id="3" name="Content Placeholder 2">
            <a:extLst>
              <a:ext uri="{FF2B5EF4-FFF2-40B4-BE49-F238E27FC236}">
                <a16:creationId xmlns:a16="http://schemas.microsoft.com/office/drawing/2014/main" id="{A2DAC152-108B-4229-BC4A-B11409B7A944}"/>
              </a:ext>
            </a:extLst>
          </p:cNvPr>
          <p:cNvSpPr>
            <a:spLocks noGrp="1"/>
          </p:cNvSpPr>
          <p:nvPr>
            <p:ph idx="1"/>
          </p:nvPr>
        </p:nvSpPr>
        <p:spPr>
          <a:xfrm>
            <a:off x="2231136" y="1849493"/>
            <a:ext cx="7729728" cy="3101983"/>
          </a:xfrm>
        </p:spPr>
        <p:txBody>
          <a:bodyPr>
            <a:normAutofit fontScale="92500" lnSpcReduction="20000"/>
          </a:bodyPr>
          <a:lstStyle/>
          <a:p>
            <a:pPr rtl="0">
              <a:spcBef>
                <a:spcPts val="0"/>
              </a:spcBef>
              <a:spcAft>
                <a:spcPts val="0"/>
              </a:spcAft>
              <a:buFont typeface="Wingdings" panose="05000000000000000000" pitchFamily="2" charset="2"/>
              <a:buChar char="v"/>
            </a:pPr>
            <a:r>
              <a:rPr lang="en-US" sz="2000" b="0" i="0" u="none" strike="noStrike" dirty="0">
                <a:solidFill>
                  <a:schemeClr val="tx1"/>
                </a:solidFill>
                <a:effectLst/>
              </a:rPr>
              <a:t>We aim to make an amazon clone which is similar to the original amazon web, </a:t>
            </a:r>
          </a:p>
          <a:p>
            <a:pPr rtl="0">
              <a:spcBef>
                <a:spcPts val="0"/>
              </a:spcBef>
              <a:spcAft>
                <a:spcPts val="0"/>
              </a:spcAft>
              <a:buFont typeface="Wingdings" panose="05000000000000000000" pitchFamily="2" charset="2"/>
              <a:buChar char="v"/>
            </a:pPr>
            <a:endParaRPr lang="en-US" sz="2000" b="0" i="0" u="none" strike="noStrike" dirty="0">
              <a:solidFill>
                <a:schemeClr val="tx1"/>
              </a:solidFill>
              <a:effectLst/>
            </a:endParaRPr>
          </a:p>
          <a:p>
            <a:pPr>
              <a:spcBef>
                <a:spcPts val="0"/>
              </a:spcBef>
              <a:buFont typeface="Wingdings" panose="05000000000000000000" pitchFamily="2" charset="2"/>
              <a:buChar char="v"/>
            </a:pPr>
            <a:r>
              <a:rPr lang="en-US" sz="2000" dirty="0">
                <a:solidFill>
                  <a:schemeClr val="tx1"/>
                </a:solidFill>
              </a:rPr>
              <a:t>We will focus more on the look and feel as it is clone application, i.e. it should be more similar to </a:t>
            </a:r>
            <a:r>
              <a:rPr lang="en-US" sz="2000" u="sng" dirty="0">
                <a:solidFill>
                  <a:srgbClr val="00B0F0"/>
                </a:solidFill>
                <a:hlinkClick r:id="rId2">
                  <a:extLst>
                    <a:ext uri="{A12FA001-AC4F-418D-AE19-62706E023703}">
                      <ahyp:hlinkClr xmlns:ahyp="http://schemas.microsoft.com/office/drawing/2018/hyperlinkcolor" val="tx"/>
                    </a:ext>
                  </a:extLst>
                </a:hlinkClick>
              </a:rPr>
              <a:t>https://www.amazon.in</a:t>
            </a:r>
            <a:r>
              <a:rPr lang="en-US" sz="2000" u="sng" dirty="0">
                <a:solidFill>
                  <a:schemeClr val="tx1"/>
                </a:solidFill>
                <a:hlinkClick r:id="rId2">
                  <a:extLst>
                    <a:ext uri="{A12FA001-AC4F-418D-AE19-62706E023703}">
                      <ahyp:hlinkClr xmlns:ahyp="http://schemas.microsoft.com/office/drawing/2018/hyperlinkcolor" val="tx"/>
                    </a:ext>
                  </a:extLst>
                </a:hlinkClick>
              </a:rPr>
              <a:t>/</a:t>
            </a:r>
            <a:endParaRPr lang="en-US" sz="2000" u="sng" dirty="0">
              <a:solidFill>
                <a:schemeClr val="tx1"/>
              </a:solidFill>
            </a:endParaRPr>
          </a:p>
          <a:p>
            <a:pPr>
              <a:spcBef>
                <a:spcPts val="0"/>
              </a:spcBef>
              <a:buFont typeface="Wingdings" panose="05000000000000000000" pitchFamily="2" charset="2"/>
              <a:buChar char="v"/>
            </a:pPr>
            <a:endParaRPr lang="en-US" sz="2000" dirty="0">
              <a:solidFill>
                <a:schemeClr val="tx1"/>
              </a:solidFill>
            </a:endParaRPr>
          </a:p>
          <a:p>
            <a:pPr rtl="0">
              <a:spcBef>
                <a:spcPts val="0"/>
              </a:spcBef>
              <a:spcAft>
                <a:spcPts val="0"/>
              </a:spcAft>
              <a:buFont typeface="Wingdings" panose="05000000000000000000" pitchFamily="2" charset="2"/>
              <a:buChar char="v"/>
            </a:pPr>
            <a:r>
              <a:rPr lang="en-US" sz="2000" dirty="0">
                <a:solidFill>
                  <a:schemeClr val="tx1"/>
                </a:solidFill>
              </a:rPr>
              <a:t>I</a:t>
            </a:r>
            <a:r>
              <a:rPr lang="en-US" sz="2000" b="0" i="0" u="none" strike="noStrike" dirty="0">
                <a:solidFill>
                  <a:schemeClr val="tx1"/>
                </a:solidFill>
                <a:effectLst/>
              </a:rPr>
              <a:t>n here we also aimed to create virtual card transactions and purchase listed items. </a:t>
            </a:r>
          </a:p>
          <a:p>
            <a:pPr rtl="0">
              <a:spcBef>
                <a:spcPts val="0"/>
              </a:spcBef>
              <a:spcAft>
                <a:spcPts val="0"/>
              </a:spcAft>
              <a:buFont typeface="Wingdings" panose="05000000000000000000" pitchFamily="2" charset="2"/>
              <a:buChar char="v"/>
            </a:pPr>
            <a:endParaRPr lang="en-US" sz="2000" b="0" i="0" u="none" strike="noStrike" dirty="0">
              <a:solidFill>
                <a:schemeClr val="tx1"/>
              </a:solidFill>
              <a:effectLst/>
            </a:endParaRPr>
          </a:p>
          <a:p>
            <a:pPr>
              <a:buFont typeface="Wingdings" panose="05000000000000000000" pitchFamily="2" charset="2"/>
              <a:buChar char="v"/>
            </a:pPr>
            <a:r>
              <a:rPr lang="en-US" sz="2000" dirty="0">
                <a:solidFill>
                  <a:schemeClr val="tx1"/>
                </a:solidFill>
              </a:rPr>
              <a:t>Our clone will allow users to register, login, add products to the shopping cart, remove product from the shopping cart. Our clone will permit only an authenticated user to access the home page.</a:t>
            </a:r>
            <a:endParaRPr lang="en-IN" sz="2000" dirty="0">
              <a:solidFill>
                <a:schemeClr val="tx1"/>
              </a:solidFill>
            </a:endParaRPr>
          </a:p>
        </p:txBody>
      </p:sp>
      <p:pic>
        <p:nvPicPr>
          <p:cNvPr id="5" name="Graphic 4" descr="Bullseye">
            <a:extLst>
              <a:ext uri="{FF2B5EF4-FFF2-40B4-BE49-F238E27FC236}">
                <a16:creationId xmlns:a16="http://schemas.microsoft.com/office/drawing/2014/main" id="{CBF52852-A21F-42E7-AA5C-E7A29A09F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3664" y="660773"/>
            <a:ext cx="914400" cy="914400"/>
          </a:xfrm>
          <a:prstGeom prst="rect">
            <a:avLst/>
          </a:prstGeom>
        </p:spPr>
      </p:pic>
    </p:spTree>
    <p:extLst>
      <p:ext uri="{BB962C8B-B14F-4D97-AF65-F5344CB8AC3E}">
        <p14:creationId xmlns:p14="http://schemas.microsoft.com/office/powerpoint/2010/main" val="908838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3C84-314D-414E-93D4-A29DF80C29B6}"/>
              </a:ext>
            </a:extLst>
          </p:cNvPr>
          <p:cNvSpPr>
            <a:spLocks noGrp="1"/>
          </p:cNvSpPr>
          <p:nvPr>
            <p:ph type="title"/>
          </p:nvPr>
        </p:nvSpPr>
        <p:spPr>
          <a:xfrm>
            <a:off x="2231136" y="0"/>
            <a:ext cx="7729728" cy="1188720"/>
          </a:xfrm>
        </p:spPr>
        <p:txBody>
          <a:bodyPr/>
          <a:lstStyle/>
          <a:p>
            <a:r>
              <a:rPr lang="en-IN" dirty="0"/>
              <a:t>BLOCK DIAGRAM</a:t>
            </a:r>
          </a:p>
        </p:txBody>
      </p:sp>
      <p:grpSp>
        <p:nvGrpSpPr>
          <p:cNvPr id="63" name="Group 62">
            <a:extLst>
              <a:ext uri="{FF2B5EF4-FFF2-40B4-BE49-F238E27FC236}">
                <a16:creationId xmlns:a16="http://schemas.microsoft.com/office/drawing/2014/main" id="{4998E4BD-7E96-4687-879E-3AFEC3A2769D}"/>
              </a:ext>
            </a:extLst>
          </p:cNvPr>
          <p:cNvGrpSpPr/>
          <p:nvPr/>
        </p:nvGrpSpPr>
        <p:grpSpPr>
          <a:xfrm>
            <a:off x="1272619" y="1574275"/>
            <a:ext cx="10020692" cy="4652127"/>
            <a:chOff x="871459" y="948843"/>
            <a:chExt cx="10300449" cy="5909156"/>
          </a:xfrm>
        </p:grpSpPr>
        <p:sp>
          <p:nvSpPr>
            <p:cNvPr id="36" name="Rectangle 35">
              <a:extLst>
                <a:ext uri="{FF2B5EF4-FFF2-40B4-BE49-F238E27FC236}">
                  <a16:creationId xmlns:a16="http://schemas.microsoft.com/office/drawing/2014/main" id="{7E381CAE-551B-4D7A-B44E-1920DEBEF1BD}"/>
                </a:ext>
              </a:extLst>
            </p:cNvPr>
            <p:cNvSpPr/>
            <p:nvPr/>
          </p:nvSpPr>
          <p:spPr>
            <a:xfrm>
              <a:off x="871465" y="948843"/>
              <a:ext cx="1649504" cy="39444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Homepage</a:t>
              </a:r>
            </a:p>
          </p:txBody>
        </p:sp>
        <p:sp>
          <p:nvSpPr>
            <p:cNvPr id="37" name="Rectangle 36">
              <a:extLst>
                <a:ext uri="{FF2B5EF4-FFF2-40B4-BE49-F238E27FC236}">
                  <a16:creationId xmlns:a16="http://schemas.microsoft.com/office/drawing/2014/main" id="{44093E72-75B0-4A7C-B967-7391E9B25C52}"/>
                </a:ext>
              </a:extLst>
            </p:cNvPr>
            <p:cNvSpPr/>
            <p:nvPr/>
          </p:nvSpPr>
          <p:spPr>
            <a:xfrm>
              <a:off x="9522404" y="948843"/>
              <a:ext cx="1649504" cy="39444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Payment</a:t>
              </a:r>
            </a:p>
          </p:txBody>
        </p:sp>
        <p:sp>
          <p:nvSpPr>
            <p:cNvPr id="38" name="Rectangle 37">
              <a:extLst>
                <a:ext uri="{FF2B5EF4-FFF2-40B4-BE49-F238E27FC236}">
                  <a16:creationId xmlns:a16="http://schemas.microsoft.com/office/drawing/2014/main" id="{3A9722C6-086E-45C0-97AF-08EA63EA597B}"/>
                </a:ext>
              </a:extLst>
            </p:cNvPr>
            <p:cNvSpPr/>
            <p:nvPr/>
          </p:nvSpPr>
          <p:spPr>
            <a:xfrm>
              <a:off x="5271247" y="948843"/>
              <a:ext cx="1649504" cy="39444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Checkout</a:t>
              </a:r>
            </a:p>
          </p:txBody>
        </p:sp>
        <p:sp>
          <p:nvSpPr>
            <p:cNvPr id="39" name="Left Brace 38">
              <a:extLst>
                <a:ext uri="{FF2B5EF4-FFF2-40B4-BE49-F238E27FC236}">
                  <a16:creationId xmlns:a16="http://schemas.microsoft.com/office/drawing/2014/main" id="{42BE209E-A0E2-4EC3-9710-D2982A58C01F}"/>
                </a:ext>
              </a:extLst>
            </p:cNvPr>
            <p:cNvSpPr/>
            <p:nvPr/>
          </p:nvSpPr>
          <p:spPr>
            <a:xfrm rot="5400000">
              <a:off x="1450158" y="696417"/>
              <a:ext cx="492116" cy="16495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Calisto MT" panose="02040603050505030304" pitchFamily="18" charset="0"/>
              </a:endParaRPr>
            </a:p>
          </p:txBody>
        </p:sp>
        <p:sp>
          <p:nvSpPr>
            <p:cNvPr id="40" name="Left Brace 39">
              <a:extLst>
                <a:ext uri="{FF2B5EF4-FFF2-40B4-BE49-F238E27FC236}">
                  <a16:creationId xmlns:a16="http://schemas.microsoft.com/office/drawing/2014/main" id="{8F86A0B6-DF2D-47CD-AF2B-7FA6D46FB73F}"/>
                </a:ext>
              </a:extLst>
            </p:cNvPr>
            <p:cNvSpPr/>
            <p:nvPr/>
          </p:nvSpPr>
          <p:spPr>
            <a:xfrm rot="16200000" flipV="1">
              <a:off x="1450152" y="5787188"/>
              <a:ext cx="492117" cy="16495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Calisto MT" panose="02040603050505030304" pitchFamily="18" charset="0"/>
              </a:endParaRPr>
            </a:p>
          </p:txBody>
        </p:sp>
        <p:sp>
          <p:nvSpPr>
            <p:cNvPr id="41" name="Flowchart: Terminator 40">
              <a:extLst>
                <a:ext uri="{FF2B5EF4-FFF2-40B4-BE49-F238E27FC236}">
                  <a16:creationId xmlns:a16="http://schemas.microsoft.com/office/drawing/2014/main" id="{61DD6123-65D5-4985-8498-E1CC6894D615}"/>
                </a:ext>
              </a:extLst>
            </p:cNvPr>
            <p:cNvSpPr/>
            <p:nvPr/>
          </p:nvSpPr>
          <p:spPr>
            <a:xfrm>
              <a:off x="871459" y="2273377"/>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Header</a:t>
              </a:r>
            </a:p>
          </p:txBody>
        </p:sp>
        <p:sp>
          <p:nvSpPr>
            <p:cNvPr id="42" name="Flowchart: Terminator 41">
              <a:extLst>
                <a:ext uri="{FF2B5EF4-FFF2-40B4-BE49-F238E27FC236}">
                  <a16:creationId xmlns:a16="http://schemas.microsoft.com/office/drawing/2014/main" id="{41CA0669-A270-4D9B-B33B-D7EBB046746D}"/>
                </a:ext>
              </a:extLst>
            </p:cNvPr>
            <p:cNvSpPr/>
            <p:nvPr/>
          </p:nvSpPr>
          <p:spPr>
            <a:xfrm>
              <a:off x="871460" y="3271645"/>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Products</a:t>
              </a:r>
            </a:p>
          </p:txBody>
        </p:sp>
        <p:sp>
          <p:nvSpPr>
            <p:cNvPr id="43" name="Flowchart: Terminator 42">
              <a:extLst>
                <a:ext uri="{FF2B5EF4-FFF2-40B4-BE49-F238E27FC236}">
                  <a16:creationId xmlns:a16="http://schemas.microsoft.com/office/drawing/2014/main" id="{40AF6F70-3458-4798-8E94-9E7D4A494844}"/>
                </a:ext>
              </a:extLst>
            </p:cNvPr>
            <p:cNvSpPr/>
            <p:nvPr/>
          </p:nvSpPr>
          <p:spPr>
            <a:xfrm>
              <a:off x="871459" y="4269912"/>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Footer</a:t>
              </a:r>
            </a:p>
          </p:txBody>
        </p:sp>
        <p:sp>
          <p:nvSpPr>
            <p:cNvPr id="44" name="Diamond 43">
              <a:extLst>
                <a:ext uri="{FF2B5EF4-FFF2-40B4-BE49-F238E27FC236}">
                  <a16:creationId xmlns:a16="http://schemas.microsoft.com/office/drawing/2014/main" id="{6FDFB2A8-273F-4EEF-A8A3-89C79F56425A}"/>
                </a:ext>
              </a:extLst>
            </p:cNvPr>
            <p:cNvSpPr/>
            <p:nvPr/>
          </p:nvSpPr>
          <p:spPr>
            <a:xfrm>
              <a:off x="2855495" y="1879048"/>
              <a:ext cx="2197768" cy="1280773"/>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Calisto MT" panose="02040603050505030304" pitchFamily="18" charset="0"/>
                </a:rPr>
                <a:t>On Click basket</a:t>
              </a:r>
            </a:p>
          </p:txBody>
        </p:sp>
        <p:sp>
          <p:nvSpPr>
            <p:cNvPr id="45" name="Left Brace 44">
              <a:extLst>
                <a:ext uri="{FF2B5EF4-FFF2-40B4-BE49-F238E27FC236}">
                  <a16:creationId xmlns:a16="http://schemas.microsoft.com/office/drawing/2014/main" id="{DCAB3198-3E74-4E47-8896-5D56BE626ADF}"/>
                </a:ext>
              </a:extLst>
            </p:cNvPr>
            <p:cNvSpPr/>
            <p:nvPr/>
          </p:nvSpPr>
          <p:spPr>
            <a:xfrm rot="5400000">
              <a:off x="5849941" y="696418"/>
              <a:ext cx="492116" cy="16495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Calisto MT" panose="02040603050505030304" pitchFamily="18" charset="0"/>
              </a:endParaRPr>
            </a:p>
          </p:txBody>
        </p:sp>
        <p:sp>
          <p:nvSpPr>
            <p:cNvPr id="46" name="Left Brace 45">
              <a:extLst>
                <a:ext uri="{FF2B5EF4-FFF2-40B4-BE49-F238E27FC236}">
                  <a16:creationId xmlns:a16="http://schemas.microsoft.com/office/drawing/2014/main" id="{EFB81D8D-905D-480D-BC31-EF20D31BDA46}"/>
                </a:ext>
              </a:extLst>
            </p:cNvPr>
            <p:cNvSpPr/>
            <p:nvPr/>
          </p:nvSpPr>
          <p:spPr>
            <a:xfrm rot="16200000" flipV="1">
              <a:off x="5849934" y="5787189"/>
              <a:ext cx="492117" cy="16495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Calisto MT" panose="02040603050505030304" pitchFamily="18" charset="0"/>
              </a:endParaRPr>
            </a:p>
          </p:txBody>
        </p:sp>
        <p:sp>
          <p:nvSpPr>
            <p:cNvPr id="47" name="Flowchart: Terminator 46">
              <a:extLst>
                <a:ext uri="{FF2B5EF4-FFF2-40B4-BE49-F238E27FC236}">
                  <a16:creationId xmlns:a16="http://schemas.microsoft.com/office/drawing/2014/main" id="{BB00E457-9F12-4C88-AF90-516F0DC5604C}"/>
                </a:ext>
              </a:extLst>
            </p:cNvPr>
            <p:cNvSpPr/>
            <p:nvPr/>
          </p:nvSpPr>
          <p:spPr>
            <a:xfrm>
              <a:off x="5271242" y="2273378"/>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Header</a:t>
              </a:r>
            </a:p>
          </p:txBody>
        </p:sp>
        <p:sp>
          <p:nvSpPr>
            <p:cNvPr id="48" name="Flowchart: Terminator 47">
              <a:extLst>
                <a:ext uri="{FF2B5EF4-FFF2-40B4-BE49-F238E27FC236}">
                  <a16:creationId xmlns:a16="http://schemas.microsoft.com/office/drawing/2014/main" id="{5C21ACA1-28DC-4A11-B2AA-487E67E03B4D}"/>
                </a:ext>
              </a:extLst>
            </p:cNvPr>
            <p:cNvSpPr/>
            <p:nvPr/>
          </p:nvSpPr>
          <p:spPr>
            <a:xfrm>
              <a:off x="5271243" y="3271646"/>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Subtotal</a:t>
              </a:r>
            </a:p>
          </p:txBody>
        </p:sp>
        <p:sp>
          <p:nvSpPr>
            <p:cNvPr id="49" name="Flowchart: Terminator 48">
              <a:extLst>
                <a:ext uri="{FF2B5EF4-FFF2-40B4-BE49-F238E27FC236}">
                  <a16:creationId xmlns:a16="http://schemas.microsoft.com/office/drawing/2014/main" id="{5260B25B-591E-4943-8311-988F3E9A3097}"/>
                </a:ext>
              </a:extLst>
            </p:cNvPr>
            <p:cNvSpPr/>
            <p:nvPr/>
          </p:nvSpPr>
          <p:spPr>
            <a:xfrm>
              <a:off x="5271242" y="4269913"/>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Calisto MT" panose="02040603050505030304" pitchFamily="18" charset="0"/>
                </a:rPr>
                <a:t>Overview product</a:t>
              </a:r>
            </a:p>
          </p:txBody>
        </p:sp>
        <p:sp>
          <p:nvSpPr>
            <p:cNvPr id="50" name="Flowchart: Terminator 49">
              <a:extLst>
                <a:ext uri="{FF2B5EF4-FFF2-40B4-BE49-F238E27FC236}">
                  <a16:creationId xmlns:a16="http://schemas.microsoft.com/office/drawing/2014/main" id="{8C5F2E27-3F85-47B5-B8F0-C5FA6139F0ED}"/>
                </a:ext>
              </a:extLst>
            </p:cNvPr>
            <p:cNvSpPr/>
            <p:nvPr/>
          </p:nvSpPr>
          <p:spPr>
            <a:xfrm>
              <a:off x="5271240" y="5154938"/>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Footer</a:t>
              </a:r>
            </a:p>
          </p:txBody>
        </p:sp>
        <p:sp>
          <p:nvSpPr>
            <p:cNvPr id="51" name="Diamond 50">
              <a:extLst>
                <a:ext uri="{FF2B5EF4-FFF2-40B4-BE49-F238E27FC236}">
                  <a16:creationId xmlns:a16="http://schemas.microsoft.com/office/drawing/2014/main" id="{47FEEFFC-5EAD-4D24-9B3C-5FD7B3A2E718}"/>
                </a:ext>
              </a:extLst>
            </p:cNvPr>
            <p:cNvSpPr/>
            <p:nvPr/>
          </p:nvSpPr>
          <p:spPr>
            <a:xfrm>
              <a:off x="7137313" y="2877316"/>
              <a:ext cx="2197768" cy="1280773"/>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latin typeface="Calisto MT" panose="02040603050505030304" pitchFamily="18" charset="0"/>
                </a:rPr>
                <a:t>Proceed to Checkout</a:t>
              </a:r>
            </a:p>
          </p:txBody>
        </p:sp>
        <p:sp>
          <p:nvSpPr>
            <p:cNvPr id="52" name="Left Brace 51">
              <a:extLst>
                <a:ext uri="{FF2B5EF4-FFF2-40B4-BE49-F238E27FC236}">
                  <a16:creationId xmlns:a16="http://schemas.microsoft.com/office/drawing/2014/main" id="{C74AFDE3-5968-43B3-BCFD-8BB692136438}"/>
                </a:ext>
              </a:extLst>
            </p:cNvPr>
            <p:cNvSpPr/>
            <p:nvPr/>
          </p:nvSpPr>
          <p:spPr>
            <a:xfrm rot="5400000">
              <a:off x="10101092" y="696417"/>
              <a:ext cx="492116" cy="16495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Calisto MT" panose="02040603050505030304" pitchFamily="18" charset="0"/>
              </a:endParaRPr>
            </a:p>
          </p:txBody>
        </p:sp>
        <p:sp>
          <p:nvSpPr>
            <p:cNvPr id="53" name="Left Brace 52">
              <a:extLst>
                <a:ext uri="{FF2B5EF4-FFF2-40B4-BE49-F238E27FC236}">
                  <a16:creationId xmlns:a16="http://schemas.microsoft.com/office/drawing/2014/main" id="{ED0C02F2-622E-4131-8BF9-857C2250E0AD}"/>
                </a:ext>
              </a:extLst>
            </p:cNvPr>
            <p:cNvSpPr/>
            <p:nvPr/>
          </p:nvSpPr>
          <p:spPr>
            <a:xfrm rot="16200000" flipV="1">
              <a:off x="10101086" y="5787188"/>
              <a:ext cx="492117" cy="164950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Calisto MT" panose="02040603050505030304" pitchFamily="18" charset="0"/>
              </a:endParaRPr>
            </a:p>
          </p:txBody>
        </p:sp>
        <p:sp>
          <p:nvSpPr>
            <p:cNvPr id="54" name="Flowchart: Terminator 53">
              <a:extLst>
                <a:ext uri="{FF2B5EF4-FFF2-40B4-BE49-F238E27FC236}">
                  <a16:creationId xmlns:a16="http://schemas.microsoft.com/office/drawing/2014/main" id="{C9171620-152C-450D-96B8-DCC4286093D1}"/>
                </a:ext>
              </a:extLst>
            </p:cNvPr>
            <p:cNvSpPr/>
            <p:nvPr/>
          </p:nvSpPr>
          <p:spPr>
            <a:xfrm>
              <a:off x="9522393" y="2273377"/>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Header</a:t>
              </a:r>
            </a:p>
          </p:txBody>
        </p:sp>
        <p:sp>
          <p:nvSpPr>
            <p:cNvPr id="55" name="Flowchart: Terminator 54">
              <a:extLst>
                <a:ext uri="{FF2B5EF4-FFF2-40B4-BE49-F238E27FC236}">
                  <a16:creationId xmlns:a16="http://schemas.microsoft.com/office/drawing/2014/main" id="{514973E1-524B-47F1-8689-49FB3D0FBF7F}"/>
                </a:ext>
              </a:extLst>
            </p:cNvPr>
            <p:cNvSpPr/>
            <p:nvPr/>
          </p:nvSpPr>
          <p:spPr>
            <a:xfrm>
              <a:off x="9522394" y="3271645"/>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Basket</a:t>
              </a:r>
            </a:p>
          </p:txBody>
        </p:sp>
        <p:sp>
          <p:nvSpPr>
            <p:cNvPr id="56" name="Flowchart: Terminator 55">
              <a:extLst>
                <a:ext uri="{FF2B5EF4-FFF2-40B4-BE49-F238E27FC236}">
                  <a16:creationId xmlns:a16="http://schemas.microsoft.com/office/drawing/2014/main" id="{546CCD2D-FA38-45DC-99A1-3F3B8F9EB1D8}"/>
                </a:ext>
              </a:extLst>
            </p:cNvPr>
            <p:cNvSpPr/>
            <p:nvPr/>
          </p:nvSpPr>
          <p:spPr>
            <a:xfrm>
              <a:off x="9522393" y="4269912"/>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Total</a:t>
              </a:r>
            </a:p>
          </p:txBody>
        </p:sp>
        <p:cxnSp>
          <p:nvCxnSpPr>
            <p:cNvPr id="57" name="Straight Arrow Connector 56">
              <a:extLst>
                <a:ext uri="{FF2B5EF4-FFF2-40B4-BE49-F238E27FC236}">
                  <a16:creationId xmlns:a16="http://schemas.microsoft.com/office/drawing/2014/main" id="{61B8651E-49CC-4091-8F08-7C8C9FEC1C9E}"/>
                </a:ext>
              </a:extLst>
            </p:cNvPr>
            <p:cNvCxnSpPr>
              <a:cxnSpLocks/>
              <a:stCxn id="41" idx="3"/>
              <a:endCxn id="44" idx="1"/>
            </p:cNvCxnSpPr>
            <p:nvPr/>
          </p:nvCxnSpPr>
          <p:spPr>
            <a:xfrm flipV="1">
              <a:off x="2520964" y="2519435"/>
              <a:ext cx="33453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2FDCAB4-76CC-477A-97B8-A1AAA9EC2EB7}"/>
                </a:ext>
              </a:extLst>
            </p:cNvPr>
            <p:cNvCxnSpPr>
              <a:cxnSpLocks/>
              <a:stCxn id="48" idx="3"/>
              <a:endCxn id="51" idx="1"/>
            </p:cNvCxnSpPr>
            <p:nvPr/>
          </p:nvCxnSpPr>
          <p:spPr>
            <a:xfrm flipV="1">
              <a:off x="6920748" y="3517703"/>
              <a:ext cx="21656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5BB9FE5-14ED-4487-BB51-6EA8C783BFBB}"/>
                </a:ext>
              </a:extLst>
            </p:cNvPr>
            <p:cNvCxnSpPr>
              <a:cxnSpLocks/>
              <a:stCxn id="51" idx="0"/>
              <a:endCxn id="37" idx="1"/>
            </p:cNvCxnSpPr>
            <p:nvPr/>
          </p:nvCxnSpPr>
          <p:spPr>
            <a:xfrm rot="5400000" flipH="1" flipV="1">
              <a:off x="8013676" y="1368589"/>
              <a:ext cx="1731249" cy="12862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B948BFD-40A9-4CB2-8C42-1B0EBA5548F6}"/>
                </a:ext>
              </a:extLst>
            </p:cNvPr>
            <p:cNvCxnSpPr>
              <a:cxnSpLocks/>
              <a:stCxn id="44" idx="0"/>
              <a:endCxn id="38" idx="1"/>
            </p:cNvCxnSpPr>
            <p:nvPr/>
          </p:nvCxnSpPr>
          <p:spPr>
            <a:xfrm rot="5400000" flipH="1" flipV="1">
              <a:off x="4246323" y="854124"/>
              <a:ext cx="732981" cy="13168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Flowchart: Terminator 60">
              <a:extLst>
                <a:ext uri="{FF2B5EF4-FFF2-40B4-BE49-F238E27FC236}">
                  <a16:creationId xmlns:a16="http://schemas.microsoft.com/office/drawing/2014/main" id="{D6CA7FBA-D53E-442C-B32D-0F6FD20B8BE7}"/>
                </a:ext>
              </a:extLst>
            </p:cNvPr>
            <p:cNvSpPr/>
            <p:nvPr/>
          </p:nvSpPr>
          <p:spPr>
            <a:xfrm>
              <a:off x="9522391" y="5042646"/>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latin typeface="Calisto MT" panose="02040603050505030304" pitchFamily="18" charset="0"/>
                </a:rPr>
                <a:t>Payments method</a:t>
              </a:r>
            </a:p>
          </p:txBody>
        </p:sp>
        <p:sp>
          <p:nvSpPr>
            <p:cNvPr id="62" name="Flowchart: Terminator 61">
              <a:extLst>
                <a:ext uri="{FF2B5EF4-FFF2-40B4-BE49-F238E27FC236}">
                  <a16:creationId xmlns:a16="http://schemas.microsoft.com/office/drawing/2014/main" id="{C0A979BD-1A91-4889-B52C-6422F0155EFC}"/>
                </a:ext>
              </a:extLst>
            </p:cNvPr>
            <p:cNvSpPr/>
            <p:nvPr/>
          </p:nvSpPr>
          <p:spPr>
            <a:xfrm>
              <a:off x="9522391" y="5815380"/>
              <a:ext cx="1649505" cy="49211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Calisto MT" panose="02040603050505030304" pitchFamily="18" charset="0"/>
                </a:rPr>
                <a:t>Footer</a:t>
              </a:r>
            </a:p>
          </p:txBody>
        </p:sp>
      </p:grpSp>
    </p:spTree>
    <p:extLst>
      <p:ext uri="{BB962C8B-B14F-4D97-AF65-F5344CB8AC3E}">
        <p14:creationId xmlns:p14="http://schemas.microsoft.com/office/powerpoint/2010/main" val="1176562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7D08-2FD3-48F1-911C-077FC8D07CAF}"/>
              </a:ext>
            </a:extLst>
          </p:cNvPr>
          <p:cNvSpPr>
            <a:spLocks noGrp="1"/>
          </p:cNvSpPr>
          <p:nvPr>
            <p:ph type="title"/>
          </p:nvPr>
        </p:nvSpPr>
        <p:spPr>
          <a:xfrm>
            <a:off x="2231136" y="0"/>
            <a:ext cx="7729728" cy="1188720"/>
          </a:xfrm>
        </p:spPr>
        <p:txBody>
          <a:bodyPr/>
          <a:lstStyle/>
          <a:p>
            <a:r>
              <a:rPr lang="en-IN" dirty="0"/>
              <a:t>Requirements</a:t>
            </a:r>
          </a:p>
        </p:txBody>
      </p:sp>
      <p:sp>
        <p:nvSpPr>
          <p:cNvPr id="3" name="TextBox 2">
            <a:extLst>
              <a:ext uri="{FF2B5EF4-FFF2-40B4-BE49-F238E27FC236}">
                <a16:creationId xmlns:a16="http://schemas.microsoft.com/office/drawing/2014/main" id="{FDA56BA8-6AF9-41E3-BB25-3F1966244BCC}"/>
              </a:ext>
            </a:extLst>
          </p:cNvPr>
          <p:cNvSpPr txBox="1"/>
          <p:nvPr/>
        </p:nvSpPr>
        <p:spPr>
          <a:xfrm>
            <a:off x="2231136" y="1747989"/>
            <a:ext cx="7729728" cy="1200329"/>
          </a:xfrm>
          <a:prstGeom prst="rect">
            <a:avLst/>
          </a:prstGeom>
          <a:noFill/>
        </p:spPr>
        <p:txBody>
          <a:bodyPr wrap="square" rtlCol="0">
            <a:spAutoFit/>
          </a:bodyPr>
          <a:lstStyle/>
          <a:p>
            <a:r>
              <a:rPr lang="en-IN" b="1" dirty="0"/>
              <a:t>Software Required:  </a:t>
            </a:r>
            <a:endParaRPr lang="en-IN" dirty="0"/>
          </a:p>
          <a:p>
            <a:pPr marL="285750" indent="-285750">
              <a:buFont typeface="Wingdings" panose="05000000000000000000" pitchFamily="2" charset="2"/>
              <a:buChar char="v"/>
            </a:pPr>
            <a:r>
              <a:rPr lang="en-IN" dirty="0"/>
              <a:t>Virtual Studio code</a:t>
            </a:r>
          </a:p>
          <a:p>
            <a:pPr marL="285750" indent="-285750">
              <a:buFont typeface="Wingdings" panose="05000000000000000000" pitchFamily="2" charset="2"/>
              <a:buChar char="v"/>
            </a:pPr>
            <a:r>
              <a:rPr lang="en-IN" dirty="0"/>
              <a:t>Firestore</a:t>
            </a:r>
          </a:p>
          <a:p>
            <a:pPr marL="285750" indent="-285750">
              <a:buFont typeface="Wingdings" panose="05000000000000000000" pitchFamily="2" charset="2"/>
              <a:buChar char="v"/>
            </a:pPr>
            <a:r>
              <a:rPr lang="en-IN" dirty="0"/>
              <a:t>Stripes</a:t>
            </a:r>
          </a:p>
        </p:txBody>
      </p:sp>
      <p:sp>
        <p:nvSpPr>
          <p:cNvPr id="4" name="TextBox 3">
            <a:extLst>
              <a:ext uri="{FF2B5EF4-FFF2-40B4-BE49-F238E27FC236}">
                <a16:creationId xmlns:a16="http://schemas.microsoft.com/office/drawing/2014/main" id="{98FFE57B-7543-44EF-B153-BB7DE80964FC}"/>
              </a:ext>
            </a:extLst>
          </p:cNvPr>
          <p:cNvSpPr txBox="1"/>
          <p:nvPr/>
        </p:nvSpPr>
        <p:spPr>
          <a:xfrm>
            <a:off x="4528881" y="3507587"/>
            <a:ext cx="7729728" cy="2031325"/>
          </a:xfrm>
          <a:prstGeom prst="rect">
            <a:avLst/>
          </a:prstGeom>
          <a:noFill/>
        </p:spPr>
        <p:txBody>
          <a:bodyPr wrap="square" rtlCol="0">
            <a:spAutoFit/>
          </a:bodyPr>
          <a:lstStyle/>
          <a:p>
            <a:r>
              <a:rPr lang="en-IN" b="1" dirty="0"/>
              <a:t>Tools:  </a:t>
            </a:r>
            <a:endParaRPr lang="en-IN" dirty="0"/>
          </a:p>
          <a:p>
            <a:pPr marL="285750" indent="-285750">
              <a:buFont typeface="Wingdings" panose="05000000000000000000" pitchFamily="2" charset="2"/>
              <a:buChar char="v"/>
            </a:pPr>
            <a:r>
              <a:rPr lang="en-IN" dirty="0"/>
              <a:t>Bootstap</a:t>
            </a:r>
          </a:p>
          <a:p>
            <a:pPr marL="285750" indent="-285750">
              <a:buFont typeface="Wingdings" panose="05000000000000000000" pitchFamily="2" charset="2"/>
              <a:buChar char="v"/>
            </a:pPr>
            <a:r>
              <a:rPr lang="en-IN" dirty="0"/>
              <a:t>Express</a:t>
            </a:r>
          </a:p>
          <a:p>
            <a:pPr marL="285750" indent="-285750">
              <a:buFont typeface="Wingdings" panose="05000000000000000000" pitchFamily="2" charset="2"/>
              <a:buChar char="v"/>
            </a:pPr>
            <a:r>
              <a:rPr lang="en-IN" dirty="0"/>
              <a:t>Node.js</a:t>
            </a:r>
          </a:p>
          <a:p>
            <a:pPr marL="285750" indent="-285750">
              <a:buFont typeface="Wingdings" panose="05000000000000000000" pitchFamily="2" charset="2"/>
              <a:buChar char="v"/>
            </a:pPr>
            <a:r>
              <a:rPr lang="en-IN" dirty="0"/>
              <a:t>Material UI icons</a:t>
            </a:r>
          </a:p>
          <a:p>
            <a:pPr marL="285750" indent="-285750">
              <a:buFont typeface="Wingdings" panose="05000000000000000000" pitchFamily="2" charset="2"/>
              <a:buChar char="v"/>
            </a:pPr>
            <a:r>
              <a:rPr lang="en-IN" dirty="0"/>
              <a:t>Carousal</a:t>
            </a:r>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32D257D1-2D17-4A54-AD1C-70912EB901D8}"/>
              </a:ext>
            </a:extLst>
          </p:cNvPr>
          <p:cNvSpPr txBox="1"/>
          <p:nvPr/>
        </p:nvSpPr>
        <p:spPr>
          <a:xfrm>
            <a:off x="7329608" y="2239175"/>
            <a:ext cx="7729728" cy="1200329"/>
          </a:xfrm>
          <a:prstGeom prst="rect">
            <a:avLst/>
          </a:prstGeom>
          <a:noFill/>
        </p:spPr>
        <p:txBody>
          <a:bodyPr wrap="square" rtlCol="0">
            <a:spAutoFit/>
          </a:bodyPr>
          <a:lstStyle/>
          <a:p>
            <a:r>
              <a:rPr lang="en-IN" b="1" dirty="0"/>
              <a:t>Programming Languages:</a:t>
            </a:r>
          </a:p>
          <a:p>
            <a:pPr marL="285750" indent="-285750">
              <a:buFont typeface="Wingdings" panose="05000000000000000000" pitchFamily="2" charset="2"/>
              <a:buChar char="v"/>
            </a:pPr>
            <a:r>
              <a:rPr lang="en-IN" dirty="0"/>
              <a:t>HTML</a:t>
            </a:r>
          </a:p>
          <a:p>
            <a:pPr marL="285750" indent="-285750">
              <a:buFont typeface="Wingdings" panose="05000000000000000000" pitchFamily="2" charset="2"/>
              <a:buChar char="v"/>
            </a:pPr>
            <a:r>
              <a:rPr lang="en-IN" dirty="0"/>
              <a:t>CSS </a:t>
            </a:r>
          </a:p>
          <a:p>
            <a:pPr marL="285750" indent="-285750">
              <a:buFont typeface="Wingdings" panose="05000000000000000000" pitchFamily="2" charset="2"/>
              <a:buChar char="v"/>
            </a:pPr>
            <a:r>
              <a:rPr lang="en-IN" dirty="0"/>
              <a:t>JAVASCRIPT</a:t>
            </a:r>
          </a:p>
        </p:txBody>
      </p:sp>
    </p:spTree>
    <p:extLst>
      <p:ext uri="{BB962C8B-B14F-4D97-AF65-F5344CB8AC3E}">
        <p14:creationId xmlns:p14="http://schemas.microsoft.com/office/powerpoint/2010/main" val="52475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B4243-29AD-4C6C-A794-0D64727BFD27}"/>
              </a:ext>
            </a:extLst>
          </p:cNvPr>
          <p:cNvSpPr>
            <a:spLocks noGrp="1"/>
          </p:cNvSpPr>
          <p:nvPr>
            <p:ph type="title"/>
          </p:nvPr>
        </p:nvSpPr>
        <p:spPr>
          <a:xfrm>
            <a:off x="2231136" y="14433"/>
            <a:ext cx="7729728" cy="1188720"/>
          </a:xfrm>
        </p:spPr>
        <p:txBody>
          <a:bodyPr/>
          <a:lstStyle/>
          <a:p>
            <a:r>
              <a:rPr lang="en-IN" dirty="0"/>
              <a:t>KEY points</a:t>
            </a:r>
          </a:p>
        </p:txBody>
      </p:sp>
      <p:sp>
        <p:nvSpPr>
          <p:cNvPr id="3" name="Content Placeholder 2">
            <a:extLst>
              <a:ext uri="{FF2B5EF4-FFF2-40B4-BE49-F238E27FC236}">
                <a16:creationId xmlns:a16="http://schemas.microsoft.com/office/drawing/2014/main" id="{09FFCCC3-D205-4495-BEA1-1B6A375EA28B}"/>
              </a:ext>
            </a:extLst>
          </p:cNvPr>
          <p:cNvSpPr>
            <a:spLocks noGrp="1"/>
          </p:cNvSpPr>
          <p:nvPr>
            <p:ph idx="1"/>
          </p:nvPr>
        </p:nvSpPr>
        <p:spPr>
          <a:xfrm>
            <a:off x="2231137" y="2028444"/>
            <a:ext cx="7729728" cy="3474889"/>
          </a:xfrm>
        </p:spPr>
        <p:txBody>
          <a:bodyPr>
            <a:normAutofit/>
          </a:bodyPr>
          <a:lstStyle/>
          <a:p>
            <a:r>
              <a:rPr lang="en-IN" dirty="0"/>
              <a:t>Project Setup </a:t>
            </a:r>
          </a:p>
          <a:p>
            <a:pPr marL="0" indent="0">
              <a:buNone/>
            </a:pPr>
            <a:r>
              <a:rPr lang="en-IN" dirty="0">
                <a:sym typeface="Wingdings" panose="05000000000000000000" pitchFamily="2" charset="2"/>
              </a:rPr>
              <a:t> </a:t>
            </a:r>
            <a:r>
              <a:rPr lang="en-IN" dirty="0"/>
              <a:t>create-react-app amazon-clone </a:t>
            </a:r>
            <a:r>
              <a:rPr lang="en-IN" dirty="0">
                <a:sym typeface="Wingdings" panose="05000000000000000000" pitchFamily="2" charset="2"/>
              </a:rPr>
              <a:t> </a:t>
            </a:r>
            <a:r>
              <a:rPr lang="en-IN" dirty="0"/>
              <a:t>cd amazon-clone </a:t>
            </a:r>
            <a:r>
              <a:rPr lang="en-IN" dirty="0">
                <a:sym typeface="Wingdings" panose="05000000000000000000" pitchFamily="2" charset="2"/>
              </a:rPr>
              <a:t></a:t>
            </a:r>
            <a:r>
              <a:rPr lang="en-IN" dirty="0"/>
              <a:t> </a:t>
            </a:r>
            <a:r>
              <a:rPr lang="en-IN" dirty="0" err="1"/>
              <a:t>npm</a:t>
            </a:r>
            <a:r>
              <a:rPr lang="en-IN" dirty="0"/>
              <a:t> start</a:t>
            </a:r>
          </a:p>
          <a:p>
            <a:r>
              <a:rPr lang="en-IN" dirty="0"/>
              <a:t>Setting up Firebase</a:t>
            </a:r>
          </a:p>
          <a:p>
            <a:pPr marL="0" indent="0">
              <a:buNone/>
            </a:pPr>
            <a:r>
              <a:rPr lang="en-IN" dirty="0">
                <a:sym typeface="Wingdings" panose="05000000000000000000" pitchFamily="2" charset="2"/>
              </a:rPr>
              <a:t>Add name to project  enable Google Analytics  enable Email authentication </a:t>
            </a:r>
            <a:endParaRPr lang="en-IN" dirty="0"/>
          </a:p>
          <a:p>
            <a:r>
              <a:rPr lang="en-US" dirty="0"/>
              <a:t>Connect our project to firebase</a:t>
            </a:r>
          </a:p>
          <a:p>
            <a:pPr marL="0" indent="0">
              <a:buNone/>
            </a:pPr>
            <a:r>
              <a:rPr lang="en-US" dirty="0">
                <a:sym typeface="Wingdings" panose="05000000000000000000" pitchFamily="2" charset="2"/>
              </a:rPr>
              <a:t> Install firebase in project  Add firebase.js file in source folder  Add firebase Config</a:t>
            </a:r>
            <a:endParaRPr lang="en-US" dirty="0"/>
          </a:p>
          <a:p>
            <a:endParaRPr lang="en-IN" dirty="0"/>
          </a:p>
        </p:txBody>
      </p:sp>
    </p:spTree>
    <p:extLst>
      <p:ext uri="{BB962C8B-B14F-4D97-AF65-F5344CB8AC3E}">
        <p14:creationId xmlns:p14="http://schemas.microsoft.com/office/powerpoint/2010/main" val="443410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FFCCC3-D205-4495-BEA1-1B6A375EA28B}"/>
              </a:ext>
            </a:extLst>
          </p:cNvPr>
          <p:cNvSpPr>
            <a:spLocks noGrp="1"/>
          </p:cNvSpPr>
          <p:nvPr>
            <p:ph idx="1"/>
          </p:nvPr>
        </p:nvSpPr>
        <p:spPr>
          <a:xfrm>
            <a:off x="2231136" y="902616"/>
            <a:ext cx="7729728" cy="5052767"/>
          </a:xfrm>
        </p:spPr>
        <p:txBody>
          <a:bodyPr/>
          <a:lstStyle/>
          <a:p>
            <a:r>
              <a:rPr lang="en-US" dirty="0"/>
              <a:t>Hooks</a:t>
            </a:r>
          </a:p>
          <a:p>
            <a:pPr marL="0" indent="0">
              <a:buNone/>
            </a:pPr>
            <a:r>
              <a:rPr lang="en-US" dirty="0"/>
              <a:t>Hooks are a new addition in React 16.8. They let you use state and other React features without writing a class. Examples- </a:t>
            </a:r>
            <a:r>
              <a:rPr lang="en-US" dirty="0" err="1"/>
              <a:t>useState</a:t>
            </a:r>
            <a:r>
              <a:rPr lang="en-US" dirty="0"/>
              <a:t> &amp; </a:t>
            </a:r>
            <a:r>
              <a:rPr lang="en-US" dirty="0" err="1"/>
              <a:t>useContext</a:t>
            </a:r>
            <a:r>
              <a:rPr lang="en-US" dirty="0"/>
              <a:t> hooks</a:t>
            </a:r>
          </a:p>
          <a:p>
            <a:r>
              <a:rPr lang="en-US" dirty="0"/>
              <a:t>Context API </a:t>
            </a:r>
          </a:p>
          <a:p>
            <a:pPr marL="0" indent="0">
              <a:buNone/>
            </a:pPr>
            <a:r>
              <a:rPr lang="en-US" dirty="0"/>
              <a:t>Context provides a way to pass data through the component tree without having to pass props down manually at every level.</a:t>
            </a:r>
          </a:p>
          <a:p>
            <a:r>
              <a:rPr lang="en-US" dirty="0"/>
              <a:t>Creating Components</a:t>
            </a:r>
          </a:p>
          <a:p>
            <a:pPr marL="0" indent="0">
              <a:buClrTx/>
              <a:buNone/>
            </a:pPr>
            <a:r>
              <a:rPr lang="en-US" dirty="0">
                <a:sym typeface="Wingdings" panose="05000000000000000000" pitchFamily="2" charset="2"/>
              </a:rPr>
              <a:t></a:t>
            </a:r>
            <a:r>
              <a:rPr lang="en-IN" dirty="0"/>
              <a:t> Header, </a:t>
            </a:r>
            <a:r>
              <a:rPr lang="en-IN" dirty="0">
                <a:sym typeface="Wingdings" panose="05000000000000000000" pitchFamily="2" charset="2"/>
              </a:rPr>
              <a:t>Home, Login, Footer, Payment, Product, Subtotal etc into source folder</a:t>
            </a:r>
          </a:p>
          <a:p>
            <a:r>
              <a:rPr lang="en-IN" dirty="0">
                <a:sym typeface="Wingdings" panose="05000000000000000000" pitchFamily="2" charset="2"/>
              </a:rPr>
              <a:t>For Payment</a:t>
            </a:r>
          </a:p>
          <a:p>
            <a:pPr marL="0" indent="0">
              <a:buNone/>
            </a:pPr>
            <a:r>
              <a:rPr lang="en-IN" dirty="0">
                <a:sym typeface="Wingdings" panose="05000000000000000000" pitchFamily="2" charset="2"/>
              </a:rPr>
              <a:t> Create server folder  Import stripes  add stripe secret test key into environment</a:t>
            </a:r>
            <a:endParaRPr lang="en-IN" dirty="0"/>
          </a:p>
        </p:txBody>
      </p:sp>
    </p:spTree>
    <p:extLst>
      <p:ext uri="{BB962C8B-B14F-4D97-AF65-F5344CB8AC3E}">
        <p14:creationId xmlns:p14="http://schemas.microsoft.com/office/powerpoint/2010/main" val="4080941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6DAF-C137-4E0E-8A12-0BE7F9C13AEB}"/>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F9ED78DF-494A-4BA9-9D5F-2D177241D539}"/>
              </a:ext>
            </a:extLst>
          </p:cNvPr>
          <p:cNvSpPr>
            <a:spLocks noGrp="1"/>
          </p:cNvSpPr>
          <p:nvPr>
            <p:ph idx="1"/>
          </p:nvPr>
        </p:nvSpPr>
        <p:spPr/>
        <p:txBody>
          <a:bodyPr>
            <a:normAutofit fontScale="92500" lnSpcReduction="10000"/>
          </a:bodyPr>
          <a:lstStyle/>
          <a:p>
            <a:pPr algn="just"/>
            <a:r>
              <a:rPr lang="en-US" sz="2000" dirty="0"/>
              <a:t>Web application more-over similar to Amazon clone</a:t>
            </a:r>
          </a:p>
          <a:p>
            <a:pPr algn="just"/>
            <a:endParaRPr lang="en-US" sz="2000" dirty="0"/>
          </a:p>
          <a:p>
            <a:pPr algn="just"/>
            <a:r>
              <a:rPr lang="en-IN" sz="2000" dirty="0">
                <a:ea typeface="Calibri" panose="020F0502020204030204" pitchFamily="34" charset="0"/>
                <a:cs typeface="Mangal" panose="02040503050203030202" pitchFamily="18" charset="0"/>
              </a:rPr>
              <a:t>Our clone will permit only an authenticated user to access the specific pages.</a:t>
            </a:r>
          </a:p>
          <a:p>
            <a:pPr algn="just"/>
            <a:endParaRPr lang="en-IN" sz="2000" dirty="0">
              <a:ea typeface="Calibri" panose="020F0502020204030204" pitchFamily="34" charset="0"/>
              <a:cs typeface="Mangal" panose="02040503050203030202" pitchFamily="18" charset="0"/>
            </a:endParaRPr>
          </a:p>
          <a:p>
            <a:pPr algn="just"/>
            <a:r>
              <a:rPr lang="en-IN" sz="2000" dirty="0">
                <a:ea typeface="Calibri" panose="020F0502020204030204" pitchFamily="34" charset="0"/>
                <a:cs typeface="Mangal" panose="02040503050203030202" pitchFamily="18" charset="0"/>
              </a:rPr>
              <a:t>R</a:t>
            </a:r>
            <a:r>
              <a:rPr lang="en-IN" sz="2000" dirty="0">
                <a:effectLst/>
                <a:ea typeface="Calibri" panose="020F0502020204030204" pitchFamily="34" charset="0"/>
                <a:cs typeface="Mangal" panose="02040503050203030202" pitchFamily="18" charset="0"/>
              </a:rPr>
              <a:t>egister, Login, Add Products to the shopping cart, Remove </a:t>
            </a:r>
            <a:r>
              <a:rPr lang="en-IN" sz="2000" dirty="0">
                <a:ea typeface="Calibri" panose="020F0502020204030204" pitchFamily="34" charset="0"/>
                <a:cs typeface="Mangal" panose="02040503050203030202" pitchFamily="18" charset="0"/>
              </a:rPr>
              <a:t>P</a:t>
            </a:r>
            <a:r>
              <a:rPr lang="en-IN" sz="2000" dirty="0">
                <a:effectLst/>
                <a:ea typeface="Calibri" panose="020F0502020204030204" pitchFamily="34" charset="0"/>
                <a:cs typeface="Mangal" panose="02040503050203030202" pitchFamily="18" charset="0"/>
              </a:rPr>
              <a:t>roduct from the shopping cart. </a:t>
            </a:r>
          </a:p>
          <a:p>
            <a:pPr marL="0" indent="0" algn="just">
              <a:buNone/>
            </a:pPr>
            <a:endParaRPr lang="en-IN" sz="2000" dirty="0">
              <a:effectLst/>
              <a:ea typeface="Calibri" panose="020F0502020204030204" pitchFamily="34" charset="0"/>
              <a:cs typeface="Mangal" panose="02040503050203030202" pitchFamily="18" charset="0"/>
            </a:endParaRPr>
          </a:p>
          <a:p>
            <a:pPr algn="just"/>
            <a:r>
              <a:rPr lang="en-IN" sz="2000" dirty="0">
                <a:ea typeface="Calibri" panose="020F0502020204030204" pitchFamily="34" charset="0"/>
                <a:cs typeface="Mangal" panose="02040503050203030202" pitchFamily="18" charset="0"/>
              </a:rPr>
              <a:t>Will </a:t>
            </a:r>
            <a:r>
              <a:rPr lang="en-US" sz="2000" dirty="0">
                <a:ea typeface="Calibri" panose="020F0502020204030204" pitchFamily="34" charset="0"/>
                <a:cs typeface="Mangal" panose="02040503050203030202" pitchFamily="18" charset="0"/>
              </a:rPr>
              <a:t>use Stripe’s software and APIs to accept payments.</a:t>
            </a:r>
            <a:endParaRPr lang="en-IN" sz="2000" dirty="0"/>
          </a:p>
          <a:p>
            <a:pPr algn="just"/>
            <a:endParaRPr lang="en-IN" dirty="0"/>
          </a:p>
          <a:p>
            <a:pPr algn="just"/>
            <a:r>
              <a:rPr lang="en-IN" dirty="0"/>
              <a:t>Google pay and Pay pal components are also established in payment section</a:t>
            </a:r>
          </a:p>
        </p:txBody>
      </p:sp>
      <p:sp>
        <p:nvSpPr>
          <p:cNvPr id="5" name="TextBox 4">
            <a:extLst>
              <a:ext uri="{FF2B5EF4-FFF2-40B4-BE49-F238E27FC236}">
                <a16:creationId xmlns:a16="http://schemas.microsoft.com/office/drawing/2014/main" id="{61A9BBC2-6AFA-4603-BBF8-190E621FE421}"/>
              </a:ext>
            </a:extLst>
          </p:cNvPr>
          <p:cNvSpPr txBox="1"/>
          <p:nvPr/>
        </p:nvSpPr>
        <p:spPr>
          <a:xfrm>
            <a:off x="804672" y="3625516"/>
            <a:ext cx="4486656" cy="1200329"/>
          </a:xfrm>
          <a:prstGeom prst="rect">
            <a:avLst/>
          </a:prstGeom>
          <a:noFill/>
        </p:spPr>
        <p:txBody>
          <a:bodyPr wrap="square" rtlCol="0">
            <a:spAutoFit/>
          </a:bodyPr>
          <a:lstStyle/>
          <a:p>
            <a:pPr marL="285750" indent="-285750">
              <a:buFont typeface="Wingdings" panose="05000000000000000000" pitchFamily="2" charset="2"/>
              <a:buChar char="v"/>
            </a:pPr>
            <a:r>
              <a:rPr lang="en-IN" dirty="0"/>
              <a:t>Speed</a:t>
            </a:r>
          </a:p>
          <a:p>
            <a:pPr marL="285750" indent="-285750">
              <a:buFont typeface="Wingdings" panose="05000000000000000000" pitchFamily="2" charset="2"/>
              <a:buChar char="v"/>
            </a:pPr>
            <a:r>
              <a:rPr lang="en-IN" dirty="0"/>
              <a:t>Simplicity</a:t>
            </a:r>
          </a:p>
          <a:p>
            <a:pPr marL="285750" indent="-285750">
              <a:buFont typeface="Wingdings" panose="05000000000000000000" pitchFamily="2" charset="2"/>
              <a:buChar char="v"/>
            </a:pPr>
            <a:r>
              <a:rPr lang="en-IN" dirty="0"/>
              <a:t>Good image resolution</a:t>
            </a:r>
          </a:p>
          <a:p>
            <a:pPr marL="285750" indent="-285750">
              <a:buFont typeface="Wingdings" panose="05000000000000000000" pitchFamily="2" charset="2"/>
              <a:buChar char="v"/>
            </a:pPr>
            <a:r>
              <a:rPr lang="en-IN" dirty="0"/>
              <a:t>Flexibility</a:t>
            </a:r>
          </a:p>
        </p:txBody>
      </p:sp>
    </p:spTree>
    <p:extLst>
      <p:ext uri="{BB962C8B-B14F-4D97-AF65-F5344CB8AC3E}">
        <p14:creationId xmlns:p14="http://schemas.microsoft.com/office/powerpoint/2010/main" val="1985468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4E968-F640-4DFF-9110-38E9F36331E7}"/>
              </a:ext>
            </a:extLst>
          </p:cNvPr>
          <p:cNvSpPr>
            <a:spLocks noGrp="1"/>
          </p:cNvSpPr>
          <p:nvPr>
            <p:ph type="title"/>
          </p:nvPr>
        </p:nvSpPr>
        <p:spPr/>
        <p:txBody>
          <a:bodyPr/>
          <a:lstStyle/>
          <a:p>
            <a:r>
              <a:rPr lang="en-IN" dirty="0"/>
              <a:t>OUTPUT</a:t>
            </a:r>
          </a:p>
        </p:txBody>
      </p:sp>
      <p:sp>
        <p:nvSpPr>
          <p:cNvPr id="4" name="Text Placeholder 3">
            <a:extLst>
              <a:ext uri="{FF2B5EF4-FFF2-40B4-BE49-F238E27FC236}">
                <a16:creationId xmlns:a16="http://schemas.microsoft.com/office/drawing/2014/main" id="{61CB3BBE-711F-4E92-97AE-8F3803CE535C}"/>
              </a:ext>
            </a:extLst>
          </p:cNvPr>
          <p:cNvSpPr>
            <a:spLocks noGrp="1"/>
          </p:cNvSpPr>
          <p:nvPr>
            <p:ph type="body" sz="half" idx="2"/>
          </p:nvPr>
        </p:nvSpPr>
        <p:spPr>
          <a:xfrm>
            <a:off x="1115567" y="3549918"/>
            <a:ext cx="4314271" cy="2194037"/>
          </a:xfrm>
        </p:spPr>
        <p:txBody>
          <a:bodyPr/>
          <a:lstStyle/>
          <a:p>
            <a:pPr algn="l"/>
            <a:r>
              <a:rPr lang="en-IN" dirty="0"/>
              <a:t>Deployed URL:</a:t>
            </a:r>
          </a:p>
          <a:p>
            <a:pPr algn="l"/>
            <a:r>
              <a:rPr lang="en-IN" dirty="0">
                <a:solidFill>
                  <a:srgbClr val="002060"/>
                </a:solidFill>
                <a:hlinkClick r:id="rId2">
                  <a:extLst>
                    <a:ext uri="{A12FA001-AC4F-418D-AE19-62706E023703}">
                      <ahyp:hlinkClr xmlns:ahyp="http://schemas.microsoft.com/office/drawing/2018/hyperlinkcolor" val="tx"/>
                    </a:ext>
                  </a:extLst>
                </a:hlinkClick>
              </a:rPr>
              <a:t>https://project-2337871910416723419.web.app/</a:t>
            </a:r>
            <a:endParaRPr lang="en-IN" dirty="0">
              <a:solidFill>
                <a:srgbClr val="002060"/>
              </a:solidFill>
            </a:endParaRPr>
          </a:p>
          <a:p>
            <a:pPr algn="l"/>
            <a:r>
              <a:rPr lang="en-IN" dirty="0">
                <a:solidFill>
                  <a:srgbClr val="002060"/>
                </a:solidFill>
                <a:hlinkClick r:id="rId3">
                  <a:extLst>
                    <a:ext uri="{A12FA001-AC4F-418D-AE19-62706E023703}">
                      <ahyp:hlinkClr xmlns:ahyp="http://schemas.microsoft.com/office/drawing/2018/hyperlinkcolor" val="tx"/>
                    </a:ext>
                  </a:extLst>
                </a:hlinkClick>
              </a:rPr>
              <a:t>https://headerfix01012021.web.app/</a:t>
            </a:r>
            <a:endParaRPr lang="en-IN" dirty="0">
              <a:solidFill>
                <a:srgbClr val="002060"/>
              </a:solidFill>
            </a:endParaRPr>
          </a:p>
          <a:p>
            <a:pPr algn="l"/>
            <a:r>
              <a:rPr lang="en-IN" dirty="0">
                <a:solidFill>
                  <a:srgbClr val="002060"/>
                </a:solidFill>
                <a:hlinkClick r:id="rId4">
                  <a:extLst>
                    <a:ext uri="{A12FA001-AC4F-418D-AE19-62706E023703}">
                      <ahyp:hlinkClr xmlns:ahyp="http://schemas.microsoft.com/office/drawing/2018/hyperlinkcolor" val="tx"/>
                    </a:ext>
                  </a:extLst>
                </a:hlinkClick>
              </a:rPr>
              <a:t>https://clone-de.web.app/</a:t>
            </a:r>
            <a:endParaRPr lang="en-IN" dirty="0">
              <a:solidFill>
                <a:srgbClr val="002060"/>
              </a:solidFill>
            </a:endParaRPr>
          </a:p>
          <a:p>
            <a:endParaRPr lang="en-IN" dirty="0"/>
          </a:p>
        </p:txBody>
      </p:sp>
      <p:pic>
        <p:nvPicPr>
          <p:cNvPr id="17" name="Picture 16">
            <a:extLst>
              <a:ext uri="{FF2B5EF4-FFF2-40B4-BE49-F238E27FC236}">
                <a16:creationId xmlns:a16="http://schemas.microsoft.com/office/drawing/2014/main" id="{7B9BDBBD-7672-4992-8D44-83E2307764B0}"/>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1000" contrast="5000"/>
                    </a14:imgEffect>
                  </a14:imgLayer>
                </a14:imgProps>
              </a:ext>
            </a:extLst>
          </a:blip>
          <a:srcRect r="3860" b="7553"/>
          <a:stretch/>
        </p:blipFill>
        <p:spPr>
          <a:xfrm>
            <a:off x="6096000" y="269341"/>
            <a:ext cx="2966977" cy="6340033"/>
          </a:xfrm>
          <a:prstGeom prst="rect">
            <a:avLst/>
          </a:prstGeom>
          <a:effectLst>
            <a:glow>
              <a:schemeClr val="accent1">
                <a:alpha val="40000"/>
              </a:schemeClr>
            </a:glow>
          </a:effectLst>
        </p:spPr>
      </p:pic>
      <p:pic>
        <p:nvPicPr>
          <p:cNvPr id="21" name="Picture 20">
            <a:extLst>
              <a:ext uri="{FF2B5EF4-FFF2-40B4-BE49-F238E27FC236}">
                <a16:creationId xmlns:a16="http://schemas.microsoft.com/office/drawing/2014/main" id="{64CCD165-2A12-44E7-B666-78C4FE2A7CCE}"/>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2000" contrast="4000"/>
                    </a14:imgEffect>
                  </a14:imgLayer>
                </a14:imgProps>
              </a:ext>
            </a:extLst>
          </a:blip>
          <a:srcRect r="3860" b="7553"/>
          <a:stretch/>
        </p:blipFill>
        <p:spPr>
          <a:xfrm>
            <a:off x="9225023" y="269341"/>
            <a:ext cx="2966977" cy="6340033"/>
          </a:xfrm>
          <a:prstGeom prst="rect">
            <a:avLst/>
          </a:prstGeom>
          <a:effectLst>
            <a:glow>
              <a:schemeClr val="accent1">
                <a:alpha val="40000"/>
              </a:schemeClr>
            </a:glow>
          </a:effectLst>
        </p:spPr>
      </p:pic>
    </p:spTree>
    <p:extLst>
      <p:ext uri="{BB962C8B-B14F-4D97-AF65-F5344CB8AC3E}">
        <p14:creationId xmlns:p14="http://schemas.microsoft.com/office/powerpoint/2010/main" val="361506369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900</TotalTime>
  <Words>642</Words>
  <Application>Microsoft Office PowerPoint</Application>
  <PresentationFormat>Widescreen</PresentationFormat>
  <Paragraphs>101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Calisto MT</vt:lpstr>
      <vt:lpstr>Gill Sans MT</vt:lpstr>
      <vt:lpstr>Manrope</vt:lpstr>
      <vt:lpstr>Roboto Condensed</vt:lpstr>
      <vt:lpstr>Wingdings</vt:lpstr>
      <vt:lpstr>Parcel</vt:lpstr>
      <vt:lpstr>Amazon CLONE</vt:lpstr>
      <vt:lpstr>Introduction</vt:lpstr>
      <vt:lpstr>PROBLEM STATEMENT</vt:lpstr>
      <vt:lpstr>BLOCK DIAGRAM</vt:lpstr>
      <vt:lpstr>Requirements</vt:lpstr>
      <vt:lpstr>KEY points</vt:lpstr>
      <vt:lpstr>PowerPoint Presentation</vt:lpstr>
      <vt:lpstr>featureS</vt:lpstr>
      <vt:lpstr>OUTPUT</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CLONE</dc:title>
  <dc:creator>Lord Barbosa</dc:creator>
  <cp:lastModifiedBy> </cp:lastModifiedBy>
  <cp:revision>11</cp:revision>
  <dcterms:created xsi:type="dcterms:W3CDTF">2022-01-03T02:46:37Z</dcterms:created>
  <dcterms:modified xsi:type="dcterms:W3CDTF">2022-01-04T08:16:09Z</dcterms:modified>
</cp:coreProperties>
</file>